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29"/>
  </p:notesMasterIdLst>
  <p:sldIdLst>
    <p:sldId id="269" r:id="rId2"/>
    <p:sldId id="261" r:id="rId3"/>
    <p:sldId id="262" r:id="rId4"/>
    <p:sldId id="357" r:id="rId5"/>
    <p:sldId id="358" r:id="rId6"/>
    <p:sldId id="359" r:id="rId7"/>
    <p:sldId id="360" r:id="rId8"/>
    <p:sldId id="361" r:id="rId9"/>
    <p:sldId id="310" r:id="rId10"/>
    <p:sldId id="309" r:id="rId11"/>
    <p:sldId id="382" r:id="rId12"/>
    <p:sldId id="321" r:id="rId13"/>
    <p:sldId id="383" r:id="rId14"/>
    <p:sldId id="384" r:id="rId15"/>
    <p:sldId id="367" r:id="rId16"/>
    <p:sldId id="385" r:id="rId17"/>
    <p:sldId id="386" r:id="rId18"/>
    <p:sldId id="375" r:id="rId19"/>
    <p:sldId id="371" r:id="rId20"/>
    <p:sldId id="372" r:id="rId21"/>
    <p:sldId id="387" r:id="rId22"/>
    <p:sldId id="374" r:id="rId23"/>
    <p:sldId id="388" r:id="rId24"/>
    <p:sldId id="389" r:id="rId25"/>
    <p:sldId id="390" r:id="rId26"/>
    <p:sldId id="391" r:id="rId27"/>
    <p:sldId id="379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NSzZ6FKPgfNdENn6sMAwVg==" hashData="PKy/hzc1dMrGeazxdYUFs7fw4oqH0YjgaNkLTPDRJbHAX+a6cdsnfmu3RwiBF7Z4yaUQD4qM6GJm4i2slINyEA=="/>
  <p:extLst>
    <p:ext uri="{EFAFB233-063F-42B5-8137-9DF3F51BA10A}">
      <p15:sldGuideLst xmlns:p15="http://schemas.microsoft.com/office/powerpoint/2012/main">
        <p15:guide id="1" orient="horz" pos="1008">
          <p15:clr>
            <a:srgbClr val="9AA0A6"/>
          </p15:clr>
        </p15:guide>
        <p15:guide id="2" orient="horz" pos="1543">
          <p15:clr>
            <a:srgbClr val="9AA0A6"/>
          </p15:clr>
        </p15:guide>
        <p15:guide id="3" orient="horz" pos="1691">
          <p15:clr>
            <a:srgbClr val="9AA0A6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D6FF"/>
    <a:srgbClr val="FFD300"/>
    <a:srgbClr val="5EAC61"/>
    <a:srgbClr val="FFFFFF"/>
    <a:srgbClr val="373A5A"/>
    <a:srgbClr val="7A9CC6"/>
    <a:srgbClr val="6D9EEB"/>
    <a:srgbClr val="FFD966"/>
    <a:srgbClr val="F3F3F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9CBA24-8F6E-4309-B35E-4735BFA7EEF0}">
  <a:tblStyle styleId="{AB9CBA24-8F6E-4309-B35E-4735BFA7EE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84"/>
      </p:cViewPr>
      <p:guideLst>
        <p:guide orient="horz" pos="1008"/>
        <p:guide orient="horz" pos="1543"/>
        <p:guide orient="horz" pos="169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40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327c7807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327c7807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151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6327c7807a_0_3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6327c7807a_0_3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152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327c7807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327c7807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197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93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670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405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31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233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848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507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30b86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30b86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68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327c7807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327c7807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0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B7BF-8C65-49FE-AB63-E3AF5450D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787AF-9B91-47AE-B00C-C6A4E822D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C8AC-9B8B-42FC-AEDB-26FFD09E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9A21E-0250-4F5C-BBD8-35964046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A057C-74D9-4313-A6C2-945AD378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936552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A9E8-58CC-4CC6-BDAD-11A8C89D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EA4C7-0104-44F3-ADA3-37F3E1D3C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71E75-47B2-43D7-A021-54073F34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34D3D-F7D2-4384-94ED-ADD40173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B9BDB-F115-46D9-9340-AAD4F989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03989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3912A-1BBA-4869-AE04-342E59DE4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4C8D2-02B4-4F33-AF30-8034297BB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B571B-C9E7-4498-9FD6-2990F0E3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22BB6-7822-49EE-A6CC-ED01A3543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14453-46AE-40F8-A681-FB32789E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463729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7A9CC6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19300" y="1580325"/>
            <a:ext cx="7704600" cy="30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 sz="1200">
                <a:solidFill>
                  <a:schemeClr val="dk1"/>
                </a:solidFill>
              </a:defRPr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>
            <a:off x="1374925" y="371435"/>
            <a:ext cx="6390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57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F2A7-B360-403B-9732-38156AAEE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4D197-050E-47EF-9DC4-95887C939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40AA0-29CE-4B05-A7D7-65193CABF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E811-C6A5-4F58-B33B-435AC7C19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EF7CC-9C79-4BC8-A05F-97008679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164624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9583-6A28-470D-A9B8-2BA31E86E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FCD6F-EB6E-4BE6-80DD-6C7DA83F9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1D4A4-5A30-426C-9174-BBEED78C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D23D1-F835-4EF6-9EE2-E55F514B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952A8-3924-4544-9B64-9CD9A197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917909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F75B-D93B-48B9-BE37-7C8B99A9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F99B4-8207-4EC4-8977-50E6B8378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3E597-A0B6-41E1-A70A-775CCD6B7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2D0D7-A41A-4443-A4CF-2B5382E0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5B79A-8525-473A-9F18-E8FF6C15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894D7-8F88-467D-B5D8-DEF31FFF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722322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BFCF-8BAE-4DFE-8A73-0FC1E2D2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AD165-C912-498C-996D-3F34913D4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E92AF-E885-4DF9-9624-369078D56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15600-A78A-4F06-B650-545976829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A3AE54-B71D-490D-8DC6-14919DF47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0FAC1-DC3D-4798-B7BF-7684CDB4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D3D59F-1F81-4F23-8897-1777FC3F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80C425-7216-4928-A1FE-2CC45910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442737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1E566-C52D-4320-9C15-F586715C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F3D5D-BB12-4931-83F6-AE15634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AAE79-96B0-4AA6-85C1-A918164D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CC8E8-2D35-430B-A153-283B2B16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7737088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697C0-3A3C-4A99-AF1C-BEB8FD010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98CC7-79D1-4320-B69A-986B14618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77F4E-1B70-4FC1-8BF4-D6E94EF5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524603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DC3EE-87B2-4403-A582-42997CD7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06497-8165-4DD4-90C6-6BDA9F204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5F363-7BCD-4CC9-86D5-45F4E5A93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08A7C-EFCB-4124-BA5E-CF24AB2B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05CC8-3647-4DCD-B3DC-E11444541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90074-2959-4A3B-A58F-EADCDB5D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755931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0AD3-DB1B-4518-A8E9-6BE43D4C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1DFBD-7E67-4434-8B82-2EF634486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0E66B-9079-4D3E-AC6D-150368D72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8DF5F-9799-42F4-B96D-156631F8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2843F-E10D-4428-9E7B-C81F755D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8948-1E09-4B7B-9FBD-136404CF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42936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1EADDF-D778-4E11-85A9-8A9E3571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2B71D-49BB-4C85-841F-E0A6BD1D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48351-D0BA-4133-92BD-CA3C74F30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0F05C-526E-45CA-ACE8-5DDAE33F3479}" type="datetimeFigureOut">
              <a:rPr lang="en-PH" smtClean="0"/>
              <a:t>6/20/2022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338BA-7B45-4F54-B200-95B14AE8F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09DB0-1D10-4C06-BA7D-10D409083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2661-72E8-48AF-9044-551F628D2ED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5520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en.wikipedia.org/wiki/Howard_Schultz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5.png"/><Relationship Id="rId4" Type="http://schemas.openxmlformats.org/officeDocument/2006/relationships/image" Target="../media/image29.jpe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ucculent - 14467">
            <a:hlinkClick r:id="" action="ppaction://media"/>
            <a:extLst>
              <a:ext uri="{FF2B5EF4-FFF2-40B4-BE49-F238E27FC236}">
                <a16:creationId xmlns:a16="http://schemas.microsoft.com/office/drawing/2014/main" id="{5C1D91C4-5A88-4A11-9386-BD11C26D8A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5" end="5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22545"/>
            <a:ext cx="9144000" cy="51435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94195F0-E53B-4F93-A151-43D0EC59A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01523" y="1523534"/>
            <a:ext cx="9445523" cy="4252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4FD37B-5C18-4A04-8E43-F68B2DA02D4D}"/>
              </a:ext>
            </a:extLst>
          </p:cNvPr>
          <p:cNvSpPr/>
          <p:nvPr/>
        </p:nvSpPr>
        <p:spPr>
          <a:xfrm>
            <a:off x="0" y="3980328"/>
            <a:ext cx="9144000" cy="1195836"/>
          </a:xfrm>
          <a:prstGeom prst="rect">
            <a:avLst/>
          </a:prstGeom>
          <a:solidFill>
            <a:srgbClr val="3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PH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3CCC1A-9217-45F5-A462-C0A688F06313}"/>
              </a:ext>
            </a:extLst>
          </p:cNvPr>
          <p:cNvSpPr txBox="1"/>
          <p:nvPr/>
        </p:nvSpPr>
        <p:spPr>
          <a:xfrm>
            <a:off x="1895544" y="4388243"/>
            <a:ext cx="6002845" cy="588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IN BUILDING A WINNING TEAM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EB458-C8AE-4423-8582-A5DBE68A8DE0}"/>
              </a:ext>
            </a:extLst>
          </p:cNvPr>
          <p:cNvSpPr txBox="1"/>
          <p:nvPr/>
        </p:nvSpPr>
        <p:spPr>
          <a:xfrm>
            <a:off x="1884290" y="4022824"/>
            <a:ext cx="6937551" cy="67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THE POWER OF RECRUITMENT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E2FE40-E719-43CF-BE3E-90E6149ECD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7" y="4235536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4BC49E-13A7-4BF6-9872-AB00FC80F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4768" y="843725"/>
            <a:ext cx="6174464" cy="1728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E9EC5E-52AE-424F-80CA-8A6B02D04FFB}"/>
              </a:ext>
            </a:extLst>
          </p:cNvPr>
          <p:cNvSpPr/>
          <p:nvPr/>
        </p:nvSpPr>
        <p:spPr>
          <a:xfrm>
            <a:off x="1" y="2219144"/>
            <a:ext cx="9144000" cy="1085014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PH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-468938" y="2219144"/>
            <a:ext cx="10081877" cy="91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  <a:cs typeface="Gotham Medium" pitchFamily="2" charset="0"/>
              </a:rPr>
              <a:t>What makes a good recruiter?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504997-726F-40AD-A530-7922DC1DE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3" y="4171848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6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4BC49E-13A7-4BF6-9872-AB00FC80F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4768" y="843725"/>
            <a:ext cx="6174464" cy="1728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E9EC5E-52AE-424F-80CA-8A6B02D04FFB}"/>
              </a:ext>
            </a:extLst>
          </p:cNvPr>
          <p:cNvSpPr/>
          <p:nvPr/>
        </p:nvSpPr>
        <p:spPr>
          <a:xfrm>
            <a:off x="1" y="2219144"/>
            <a:ext cx="9144000" cy="1085014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-468938" y="2219144"/>
            <a:ext cx="10081877" cy="91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How to be a good recruiter?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00478-2FC3-46D0-A830-2A1C47E99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3" y="4171848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C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A5BE1B-337E-4A36-825F-EAB601528B4F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4767149" y="2084796"/>
            <a:ext cx="4628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D300"/>
                </a:solidFill>
                <a:latin typeface="Arial Black" panose="020B0A04020102020204" pitchFamily="34" charset="0"/>
                <a:cs typeface="Gotham Medium" pitchFamily="2" charset="0"/>
              </a:rPr>
              <a:t>Establish good relationships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3825-14A8-4E0E-815E-42E47CCA4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7" y="1113998"/>
            <a:ext cx="4524103" cy="3393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B84D41-622B-4A14-ADD9-A03D2C7CD349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How to be a good recruiter?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E992EC5-CC45-4844-A7B0-80A7441DE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31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A5BE1B-337E-4A36-825F-EAB601528B4F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4984864" y="2230978"/>
            <a:ext cx="4628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EAC6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Plan ahead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84D41-622B-4A14-ADD9-A03D2C7CD349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How to be a good recruiter?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E992EC5-CC45-4844-A7B0-80A7441DE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F9218-3695-4F65-87A3-31915E872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93" y="1177745"/>
            <a:ext cx="4532170" cy="339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E05234-9DA1-436A-95D8-35EA20D1D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6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C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A5BE1B-337E-4A36-825F-EAB601528B4F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5289664" y="2041624"/>
            <a:ext cx="3296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D300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Have an open mind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84D41-622B-4A14-ADD9-A03D2C7CD349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How to be a good recruiter?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E992EC5-CC45-4844-A7B0-80A7441DE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43F856-CA46-4BD9-8DDB-0E5884122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94" y="693027"/>
            <a:ext cx="4101737" cy="4101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97470-AB8E-4E66-BF9C-5934FAB3A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56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4881815" y="2213007"/>
            <a:ext cx="48630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EAC61"/>
                </a:solidFill>
                <a:latin typeface="Arial Black" panose="020B0A04020102020204" pitchFamily="34" charset="0"/>
                <a:cs typeface="Gotham Medium" pitchFamily="2" charset="0"/>
              </a:rPr>
              <a:t>Empathize with candidates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3DFCB3-AFE3-4DE1-9E6D-663C798D49E7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209ED-6CE3-46EE-B302-E29EAC37C227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How to be a good recruiter?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F8D073C-4083-4903-B8E0-7F124666D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1046CE-C8C3-4E80-8325-B8EDE72A1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1010867"/>
            <a:ext cx="4759895" cy="3569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6DB71F-0245-4B06-AB51-2B3E17F3D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8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C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CF41D-03A4-4111-983E-C5AEF603B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06" y="1184365"/>
            <a:ext cx="4489268" cy="33669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A5BE1B-337E-4A36-825F-EAB601528B4F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5280955" y="1866732"/>
            <a:ext cx="32969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D300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Look for ways to improve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84D41-622B-4A14-ADD9-A03D2C7CD349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How to be a good recruiter?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E992EC5-CC45-4844-A7B0-80A7441DE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40E90-4DBF-40BC-AFB9-E112B786F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54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4881815" y="2213007"/>
            <a:ext cx="48630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AC6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Represent your company well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3DFCB3-AFE3-4DE1-9E6D-663C798D49E7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209ED-6CE3-46EE-B302-E29EAC37C227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How to be a good recruiter?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F8D073C-4083-4903-B8E0-7F124666D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A6C5FC-2757-40B4-8C47-D518EF789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54" y="1074943"/>
            <a:ext cx="4471127" cy="3353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C9F4FE-85C5-4603-8A6B-7C9B2BB1A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28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F6A2B7-53FD-4E99-9C86-F068BFC3EAB3}"/>
              </a:ext>
            </a:extLst>
          </p:cNvPr>
          <p:cNvGrpSpPr/>
          <p:nvPr/>
        </p:nvGrpSpPr>
        <p:grpSpPr>
          <a:xfrm>
            <a:off x="240726" y="1060218"/>
            <a:ext cx="8662547" cy="4083282"/>
            <a:chOff x="206411" y="863749"/>
            <a:chExt cx="8662547" cy="4083282"/>
          </a:xfrm>
        </p:grpSpPr>
        <p:grpSp>
          <p:nvGrpSpPr>
            <p:cNvPr id="29" name="Google Shape;6194;p62">
              <a:extLst>
                <a:ext uri="{FF2B5EF4-FFF2-40B4-BE49-F238E27FC236}">
                  <a16:creationId xmlns:a16="http://schemas.microsoft.com/office/drawing/2014/main" id="{D91B3959-87DC-412B-BD31-FCEF186DC9EC}"/>
                </a:ext>
              </a:extLst>
            </p:cNvPr>
            <p:cNvGrpSpPr/>
            <p:nvPr/>
          </p:nvGrpSpPr>
          <p:grpSpPr>
            <a:xfrm>
              <a:off x="1787675" y="1354964"/>
              <a:ext cx="5027881" cy="3592067"/>
              <a:chOff x="2356609" y="3335805"/>
              <a:chExt cx="1464766" cy="1046472"/>
            </a:xfrm>
            <a:solidFill>
              <a:srgbClr val="FFD966"/>
            </a:solidFill>
          </p:grpSpPr>
          <p:grpSp>
            <p:nvGrpSpPr>
              <p:cNvPr id="30" name="Google Shape;6195;p62">
                <a:extLst>
                  <a:ext uri="{FF2B5EF4-FFF2-40B4-BE49-F238E27FC236}">
                    <a16:creationId xmlns:a16="http://schemas.microsoft.com/office/drawing/2014/main" id="{A25BE8AD-A62D-496D-A492-F12EDFE17A76}"/>
                  </a:ext>
                </a:extLst>
              </p:cNvPr>
              <p:cNvGrpSpPr/>
              <p:nvPr/>
            </p:nvGrpSpPr>
            <p:grpSpPr>
              <a:xfrm>
                <a:off x="2356609" y="3335805"/>
                <a:ext cx="1464766" cy="1046421"/>
                <a:chOff x="2356609" y="3335805"/>
                <a:chExt cx="1464766" cy="1046421"/>
              </a:xfrm>
              <a:grpFill/>
            </p:grpSpPr>
            <p:sp>
              <p:nvSpPr>
                <p:cNvPr id="35" name="Google Shape;6196;p62">
                  <a:extLst>
                    <a:ext uri="{FF2B5EF4-FFF2-40B4-BE49-F238E27FC236}">
                      <a16:creationId xmlns:a16="http://schemas.microsoft.com/office/drawing/2014/main" id="{8C21920E-925E-4A87-93D7-AE75C91BFF43}"/>
                    </a:ext>
                  </a:extLst>
                </p:cNvPr>
                <p:cNvSpPr/>
                <p:nvPr/>
              </p:nvSpPr>
              <p:spPr>
                <a:xfrm>
                  <a:off x="2567815" y="3809577"/>
                  <a:ext cx="1200140" cy="572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87" h="33020" extrusionOk="0">
                      <a:moveTo>
                        <a:pt x="33019" y="0"/>
                      </a:moveTo>
                      <a:cubicBezTo>
                        <a:pt x="14818" y="0"/>
                        <a:pt x="0" y="14808"/>
                        <a:pt x="0" y="33019"/>
                      </a:cubicBezTo>
                      <a:lnTo>
                        <a:pt x="1659" y="33019"/>
                      </a:lnTo>
                      <a:cubicBezTo>
                        <a:pt x="1659" y="15718"/>
                        <a:pt x="15718" y="1659"/>
                        <a:pt x="33019" y="1659"/>
                      </a:cubicBezTo>
                      <a:cubicBezTo>
                        <a:pt x="50321" y="1659"/>
                        <a:pt x="64427" y="15718"/>
                        <a:pt x="64427" y="33019"/>
                      </a:cubicBezTo>
                      <a:lnTo>
                        <a:pt x="66086" y="33019"/>
                      </a:lnTo>
                      <a:cubicBezTo>
                        <a:pt x="66086" y="14808"/>
                        <a:pt x="51269" y="0"/>
                        <a:pt x="33019" y="0"/>
                      </a:cubicBezTo>
                      <a:close/>
                    </a:path>
                  </a:pathLst>
                </a:cu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6197;p62">
                  <a:extLst>
                    <a:ext uri="{FF2B5EF4-FFF2-40B4-BE49-F238E27FC236}">
                      <a16:creationId xmlns:a16="http://schemas.microsoft.com/office/drawing/2014/main" id="{23CAF5FF-D053-44E1-8E24-4FC372E94335}"/>
                    </a:ext>
                  </a:extLst>
                </p:cNvPr>
                <p:cNvSpPr/>
                <p:nvPr/>
              </p:nvSpPr>
              <p:spPr>
                <a:xfrm>
                  <a:off x="3420688" y="3858516"/>
                  <a:ext cx="65100" cy="65100"/>
                </a:xfrm>
                <a:prstGeom prst="ellipse">
                  <a:avLst/>
                </a:prstGeom>
                <a:solidFill>
                  <a:srgbClr val="3FD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6198;p62">
                  <a:extLst>
                    <a:ext uri="{FF2B5EF4-FFF2-40B4-BE49-F238E27FC236}">
                      <a16:creationId xmlns:a16="http://schemas.microsoft.com/office/drawing/2014/main" id="{9AC43C41-4CD8-4F40-A21F-8CD72A7EDA9E}"/>
                    </a:ext>
                  </a:extLst>
                </p:cNvPr>
                <p:cNvSpPr/>
                <p:nvPr/>
              </p:nvSpPr>
              <p:spPr>
                <a:xfrm>
                  <a:off x="3135700" y="3791751"/>
                  <a:ext cx="65100" cy="65100"/>
                </a:xfrm>
                <a:prstGeom prst="ellipse">
                  <a:avLst/>
                </a:prstGeom>
                <a:solidFill>
                  <a:srgbClr val="3FD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6199;p62">
                  <a:extLst>
                    <a:ext uri="{FF2B5EF4-FFF2-40B4-BE49-F238E27FC236}">
                      <a16:creationId xmlns:a16="http://schemas.microsoft.com/office/drawing/2014/main" id="{1BC1BE74-C5EA-494D-95FE-8574AC46A90B}"/>
                    </a:ext>
                  </a:extLst>
                </p:cNvPr>
                <p:cNvSpPr/>
                <p:nvPr/>
              </p:nvSpPr>
              <p:spPr>
                <a:xfrm>
                  <a:off x="3620515" y="4032917"/>
                  <a:ext cx="65100" cy="65100"/>
                </a:xfrm>
                <a:prstGeom prst="ellipse">
                  <a:avLst/>
                </a:prstGeom>
                <a:solidFill>
                  <a:srgbClr val="3FD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6200;p62">
                  <a:extLst>
                    <a:ext uri="{FF2B5EF4-FFF2-40B4-BE49-F238E27FC236}">
                      <a16:creationId xmlns:a16="http://schemas.microsoft.com/office/drawing/2014/main" id="{1CDA67C9-A425-4F84-A6E7-6EEC11F292F8}"/>
                    </a:ext>
                  </a:extLst>
                </p:cNvPr>
                <p:cNvSpPr/>
                <p:nvPr/>
              </p:nvSpPr>
              <p:spPr>
                <a:xfrm>
                  <a:off x="2843808" y="3858516"/>
                  <a:ext cx="65100" cy="65100"/>
                </a:xfrm>
                <a:prstGeom prst="ellipse">
                  <a:avLst/>
                </a:prstGeom>
                <a:solidFill>
                  <a:srgbClr val="3FD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6201;p62">
                  <a:extLst>
                    <a:ext uri="{FF2B5EF4-FFF2-40B4-BE49-F238E27FC236}">
                      <a16:creationId xmlns:a16="http://schemas.microsoft.com/office/drawing/2014/main" id="{2A446081-DE56-427D-A248-B978C814E942}"/>
                    </a:ext>
                  </a:extLst>
                </p:cNvPr>
                <p:cNvSpPr/>
                <p:nvPr/>
              </p:nvSpPr>
              <p:spPr>
                <a:xfrm>
                  <a:off x="2652010" y="4032917"/>
                  <a:ext cx="65100" cy="65100"/>
                </a:xfrm>
                <a:prstGeom prst="ellipse">
                  <a:avLst/>
                </a:prstGeom>
                <a:solidFill>
                  <a:srgbClr val="3FD6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" name="Google Shape;6202;p62">
                  <a:extLst>
                    <a:ext uri="{FF2B5EF4-FFF2-40B4-BE49-F238E27FC236}">
                      <a16:creationId xmlns:a16="http://schemas.microsoft.com/office/drawing/2014/main" id="{A768FA06-BB45-4BF3-9623-6EACC886A60E}"/>
                    </a:ext>
                  </a:extLst>
                </p:cNvPr>
                <p:cNvCxnSpPr>
                  <a:cxnSpLocks/>
                  <a:stCxn id="39" idx="0"/>
                  <a:endCxn id="4" idx="2"/>
                </p:cNvCxnSpPr>
                <p:nvPr/>
              </p:nvCxnSpPr>
              <p:spPr>
                <a:xfrm rot="16200000" flipV="1">
                  <a:off x="2516941" y="3499098"/>
                  <a:ext cx="199086" cy="519749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" name="Google Shape;6203;p62">
                  <a:extLst>
                    <a:ext uri="{FF2B5EF4-FFF2-40B4-BE49-F238E27FC236}">
                      <a16:creationId xmlns:a16="http://schemas.microsoft.com/office/drawing/2014/main" id="{30B32360-09EC-44B6-AA9D-2ED803A82763}"/>
                    </a:ext>
                  </a:extLst>
                </p:cNvPr>
                <p:cNvCxnSpPr>
                  <a:cxnSpLocks/>
                  <a:stCxn id="36" idx="0"/>
                  <a:endCxn id="18" idx="1"/>
                </p:cNvCxnSpPr>
                <p:nvPr/>
              </p:nvCxnSpPr>
              <p:spPr>
                <a:xfrm rot="5400000" flipH="1" flipV="1">
                  <a:off x="3377943" y="3545900"/>
                  <a:ext cx="387911" cy="237321"/>
                </a:xfrm>
                <a:prstGeom prst="bentConnector2">
                  <a:avLst/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" name="Google Shape;6204;p62">
                  <a:extLst>
                    <a:ext uri="{FF2B5EF4-FFF2-40B4-BE49-F238E27FC236}">
                      <a16:creationId xmlns:a16="http://schemas.microsoft.com/office/drawing/2014/main" id="{C3A240BF-E29E-4710-84AA-D9D30DEFDA78}"/>
                    </a:ext>
                  </a:extLst>
                </p:cNvPr>
                <p:cNvCxnSpPr>
                  <a:cxnSpLocks/>
                  <a:stCxn id="37" idx="0"/>
                  <a:endCxn id="6" idx="2"/>
                </p:cNvCxnSpPr>
                <p:nvPr/>
              </p:nvCxnSpPr>
              <p:spPr>
                <a:xfrm rot="16200000" flipV="1">
                  <a:off x="2923903" y="3547404"/>
                  <a:ext cx="455946" cy="32748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" name="Google Shape;6205;p62">
                  <a:extLst>
                    <a:ext uri="{FF2B5EF4-FFF2-40B4-BE49-F238E27FC236}">
                      <a16:creationId xmlns:a16="http://schemas.microsoft.com/office/drawing/2014/main" id="{1FC99BE7-D318-4AE9-9D95-5F2B66980706}"/>
                    </a:ext>
                  </a:extLst>
                </p:cNvPr>
                <p:cNvCxnSpPr>
                  <a:cxnSpLocks/>
                  <a:stCxn id="40" idx="2"/>
                </p:cNvCxnSpPr>
                <p:nvPr/>
              </p:nvCxnSpPr>
              <p:spPr>
                <a:xfrm flipH="1">
                  <a:off x="2496310" y="4065467"/>
                  <a:ext cx="1557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" name="Google Shape;6206;p62">
                  <a:extLst>
                    <a:ext uri="{FF2B5EF4-FFF2-40B4-BE49-F238E27FC236}">
                      <a16:creationId xmlns:a16="http://schemas.microsoft.com/office/drawing/2014/main" id="{37F2490B-D873-4F30-95E0-D45AF13A8C92}"/>
                    </a:ext>
                  </a:extLst>
                </p:cNvPr>
                <p:cNvCxnSpPr>
                  <a:cxnSpLocks/>
                  <a:stCxn id="38" idx="6"/>
                  <a:endCxn id="20" idx="1"/>
                </p:cNvCxnSpPr>
                <p:nvPr/>
              </p:nvCxnSpPr>
              <p:spPr>
                <a:xfrm flipV="1">
                  <a:off x="3685615" y="3859525"/>
                  <a:ext cx="135760" cy="205942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1" name="Google Shape;6207;p62">
                <a:extLst>
                  <a:ext uri="{FF2B5EF4-FFF2-40B4-BE49-F238E27FC236}">
                    <a16:creationId xmlns:a16="http://schemas.microsoft.com/office/drawing/2014/main" id="{3094E965-DE15-4A95-81D8-E1C3F2A2308F}"/>
                  </a:ext>
                </a:extLst>
              </p:cNvPr>
              <p:cNvGrpSpPr/>
              <p:nvPr/>
            </p:nvGrpSpPr>
            <p:grpSpPr>
              <a:xfrm>
                <a:off x="2675275" y="3930557"/>
                <a:ext cx="1003306" cy="451720"/>
                <a:chOff x="2675275" y="4174282"/>
                <a:chExt cx="1003306" cy="451720"/>
              </a:xfrm>
              <a:grpFill/>
            </p:grpSpPr>
            <p:sp>
              <p:nvSpPr>
                <p:cNvPr id="32" name="Google Shape;6208;p62">
                  <a:extLst>
                    <a:ext uri="{FF2B5EF4-FFF2-40B4-BE49-F238E27FC236}">
                      <a16:creationId xmlns:a16="http://schemas.microsoft.com/office/drawing/2014/main" id="{89ED51E5-DA47-4976-B377-44EBA93DD64E}"/>
                    </a:ext>
                  </a:extLst>
                </p:cNvPr>
                <p:cNvSpPr/>
                <p:nvPr/>
              </p:nvSpPr>
              <p:spPr>
                <a:xfrm>
                  <a:off x="2675275" y="4174282"/>
                  <a:ext cx="1003306" cy="451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12285" extrusionOk="0">
                      <a:moveTo>
                        <a:pt x="13661" y="1"/>
                      </a:moveTo>
                      <a:cubicBezTo>
                        <a:pt x="10793" y="1"/>
                        <a:pt x="8149" y="858"/>
                        <a:pt x="5960" y="2341"/>
                      </a:cubicBezTo>
                      <a:cubicBezTo>
                        <a:pt x="5692" y="2529"/>
                        <a:pt x="5468" y="2681"/>
                        <a:pt x="5245" y="2868"/>
                      </a:cubicBezTo>
                      <a:cubicBezTo>
                        <a:pt x="4021" y="3798"/>
                        <a:pt x="2976" y="4950"/>
                        <a:pt x="2163" y="6219"/>
                      </a:cubicBezTo>
                      <a:cubicBezTo>
                        <a:pt x="1787" y="6808"/>
                        <a:pt x="1448" y="7407"/>
                        <a:pt x="1153" y="8041"/>
                      </a:cubicBezTo>
                      <a:cubicBezTo>
                        <a:pt x="1117" y="8113"/>
                        <a:pt x="1082" y="8193"/>
                        <a:pt x="1082" y="8265"/>
                      </a:cubicBezTo>
                      <a:cubicBezTo>
                        <a:pt x="519" y="9533"/>
                        <a:pt x="153" y="10873"/>
                        <a:pt x="1" y="12285"/>
                      </a:cubicBezTo>
                      <a:lnTo>
                        <a:pt x="27286" y="12285"/>
                      </a:lnTo>
                      <a:cubicBezTo>
                        <a:pt x="27250" y="11838"/>
                        <a:pt x="27178" y="11392"/>
                        <a:pt x="27098" y="10981"/>
                      </a:cubicBezTo>
                      <a:cubicBezTo>
                        <a:pt x="27098" y="10909"/>
                        <a:pt x="27062" y="10873"/>
                        <a:pt x="27062" y="10793"/>
                      </a:cubicBezTo>
                      <a:cubicBezTo>
                        <a:pt x="27026" y="10650"/>
                        <a:pt x="26991" y="10498"/>
                        <a:pt x="26955" y="10346"/>
                      </a:cubicBezTo>
                      <a:cubicBezTo>
                        <a:pt x="26955" y="10275"/>
                        <a:pt x="26910" y="10239"/>
                        <a:pt x="26910" y="10203"/>
                      </a:cubicBezTo>
                      <a:cubicBezTo>
                        <a:pt x="26910" y="10159"/>
                        <a:pt x="26910" y="10123"/>
                        <a:pt x="26875" y="10087"/>
                      </a:cubicBezTo>
                      <a:cubicBezTo>
                        <a:pt x="26205" y="7595"/>
                        <a:pt x="24864" y="5397"/>
                        <a:pt x="23006" y="3681"/>
                      </a:cubicBezTo>
                      <a:cubicBezTo>
                        <a:pt x="20549" y="1376"/>
                        <a:pt x="17270" y="1"/>
                        <a:pt x="13661" y="1"/>
                      </a:cubicBezTo>
                      <a:close/>
                    </a:path>
                  </a:pathLst>
                </a:cu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6209;p62">
                  <a:extLst>
                    <a:ext uri="{FF2B5EF4-FFF2-40B4-BE49-F238E27FC236}">
                      <a16:creationId xmlns:a16="http://schemas.microsoft.com/office/drawing/2014/main" id="{76E326BA-2C5B-4BFD-9FCE-3EA3D9D4F4BA}"/>
                    </a:ext>
                  </a:extLst>
                </p:cNvPr>
                <p:cNvSpPr/>
                <p:nvPr/>
              </p:nvSpPr>
              <p:spPr>
                <a:xfrm>
                  <a:off x="2716046" y="4210984"/>
                  <a:ext cx="921789" cy="415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12285" extrusionOk="0">
                      <a:moveTo>
                        <a:pt x="13661" y="1"/>
                      </a:moveTo>
                      <a:cubicBezTo>
                        <a:pt x="10793" y="1"/>
                        <a:pt x="8149" y="858"/>
                        <a:pt x="5960" y="2341"/>
                      </a:cubicBezTo>
                      <a:cubicBezTo>
                        <a:pt x="5692" y="2529"/>
                        <a:pt x="5468" y="2681"/>
                        <a:pt x="5245" y="2868"/>
                      </a:cubicBezTo>
                      <a:cubicBezTo>
                        <a:pt x="4021" y="3798"/>
                        <a:pt x="2976" y="4950"/>
                        <a:pt x="2163" y="6219"/>
                      </a:cubicBezTo>
                      <a:cubicBezTo>
                        <a:pt x="1787" y="6808"/>
                        <a:pt x="1448" y="7407"/>
                        <a:pt x="1153" y="8041"/>
                      </a:cubicBezTo>
                      <a:cubicBezTo>
                        <a:pt x="1117" y="8113"/>
                        <a:pt x="1082" y="8193"/>
                        <a:pt x="1082" y="8265"/>
                      </a:cubicBezTo>
                      <a:cubicBezTo>
                        <a:pt x="519" y="9533"/>
                        <a:pt x="153" y="10873"/>
                        <a:pt x="1" y="12285"/>
                      </a:cubicBezTo>
                      <a:lnTo>
                        <a:pt x="27286" y="12285"/>
                      </a:lnTo>
                      <a:cubicBezTo>
                        <a:pt x="27250" y="11838"/>
                        <a:pt x="27178" y="11392"/>
                        <a:pt x="27098" y="10981"/>
                      </a:cubicBezTo>
                      <a:cubicBezTo>
                        <a:pt x="27098" y="10909"/>
                        <a:pt x="27062" y="10873"/>
                        <a:pt x="27062" y="10793"/>
                      </a:cubicBezTo>
                      <a:cubicBezTo>
                        <a:pt x="27026" y="10650"/>
                        <a:pt x="26991" y="10498"/>
                        <a:pt x="26955" y="10346"/>
                      </a:cubicBezTo>
                      <a:cubicBezTo>
                        <a:pt x="26955" y="10275"/>
                        <a:pt x="26910" y="10239"/>
                        <a:pt x="26910" y="10203"/>
                      </a:cubicBezTo>
                      <a:cubicBezTo>
                        <a:pt x="26910" y="10159"/>
                        <a:pt x="26910" y="10123"/>
                        <a:pt x="26875" y="10087"/>
                      </a:cubicBezTo>
                      <a:cubicBezTo>
                        <a:pt x="26205" y="7595"/>
                        <a:pt x="24864" y="5397"/>
                        <a:pt x="23006" y="3681"/>
                      </a:cubicBezTo>
                      <a:cubicBezTo>
                        <a:pt x="20549" y="1376"/>
                        <a:pt x="17270" y="1"/>
                        <a:pt x="13661" y="1"/>
                      </a:cubicBezTo>
                      <a:close/>
                    </a:path>
                  </a:pathLst>
                </a:cu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6210;p62">
                  <a:extLst>
                    <a:ext uri="{FF2B5EF4-FFF2-40B4-BE49-F238E27FC236}">
                      <a16:creationId xmlns:a16="http://schemas.microsoft.com/office/drawing/2014/main" id="{0F2829EA-03FD-4E17-B52F-BB18F69233AA}"/>
                    </a:ext>
                  </a:extLst>
                </p:cNvPr>
                <p:cNvSpPr/>
                <p:nvPr/>
              </p:nvSpPr>
              <p:spPr>
                <a:xfrm>
                  <a:off x="2762606" y="4252905"/>
                  <a:ext cx="828676" cy="37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12285" extrusionOk="0">
                      <a:moveTo>
                        <a:pt x="13661" y="1"/>
                      </a:moveTo>
                      <a:cubicBezTo>
                        <a:pt x="10793" y="1"/>
                        <a:pt x="8149" y="858"/>
                        <a:pt x="5960" y="2341"/>
                      </a:cubicBezTo>
                      <a:cubicBezTo>
                        <a:pt x="5692" y="2529"/>
                        <a:pt x="5468" y="2681"/>
                        <a:pt x="5245" y="2868"/>
                      </a:cubicBezTo>
                      <a:cubicBezTo>
                        <a:pt x="4021" y="3798"/>
                        <a:pt x="2976" y="4950"/>
                        <a:pt x="2163" y="6219"/>
                      </a:cubicBezTo>
                      <a:cubicBezTo>
                        <a:pt x="1787" y="6808"/>
                        <a:pt x="1448" y="7407"/>
                        <a:pt x="1153" y="8041"/>
                      </a:cubicBezTo>
                      <a:cubicBezTo>
                        <a:pt x="1117" y="8113"/>
                        <a:pt x="1082" y="8193"/>
                        <a:pt x="1082" y="8265"/>
                      </a:cubicBezTo>
                      <a:cubicBezTo>
                        <a:pt x="519" y="9533"/>
                        <a:pt x="153" y="10873"/>
                        <a:pt x="1" y="12285"/>
                      </a:cubicBezTo>
                      <a:lnTo>
                        <a:pt x="27286" y="12285"/>
                      </a:lnTo>
                      <a:cubicBezTo>
                        <a:pt x="27250" y="11838"/>
                        <a:pt x="27178" y="11392"/>
                        <a:pt x="27098" y="10981"/>
                      </a:cubicBezTo>
                      <a:cubicBezTo>
                        <a:pt x="27098" y="10909"/>
                        <a:pt x="27062" y="10873"/>
                        <a:pt x="27062" y="10793"/>
                      </a:cubicBezTo>
                      <a:cubicBezTo>
                        <a:pt x="27026" y="10650"/>
                        <a:pt x="26991" y="10498"/>
                        <a:pt x="26955" y="10346"/>
                      </a:cubicBezTo>
                      <a:cubicBezTo>
                        <a:pt x="26955" y="10275"/>
                        <a:pt x="26910" y="10239"/>
                        <a:pt x="26910" y="10203"/>
                      </a:cubicBezTo>
                      <a:cubicBezTo>
                        <a:pt x="26910" y="10159"/>
                        <a:pt x="26910" y="10123"/>
                        <a:pt x="26875" y="10087"/>
                      </a:cubicBezTo>
                      <a:cubicBezTo>
                        <a:pt x="26205" y="7595"/>
                        <a:pt x="24864" y="5397"/>
                        <a:pt x="23006" y="3681"/>
                      </a:cubicBezTo>
                      <a:cubicBezTo>
                        <a:pt x="20549" y="1376"/>
                        <a:pt x="17270" y="1"/>
                        <a:pt x="13661" y="1"/>
                      </a:cubicBezTo>
                      <a:close/>
                    </a:path>
                  </a:pathLst>
                </a:cu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dirty="0">
                      <a:solidFill>
                        <a:srgbClr val="373A5A"/>
                      </a:solidFill>
                      <a:latin typeface="Gotham Black" pitchFamily="50" charset="0"/>
                    </a:rPr>
                    <a:t>SELF</a:t>
                  </a:r>
                  <a:endParaRPr sz="4000" dirty="0">
                    <a:solidFill>
                      <a:srgbClr val="373A5A"/>
                    </a:solidFill>
                    <a:latin typeface="Gotham Black" pitchFamily="50" charset="0"/>
                  </a:endParaRPr>
                </a:p>
              </p:txBody>
            </p:sp>
          </p:grpSp>
        </p:grpSp>
        <p:sp>
          <p:nvSpPr>
            <p:cNvPr id="2" name="Google Shape;479;p28">
              <a:extLst>
                <a:ext uri="{FF2B5EF4-FFF2-40B4-BE49-F238E27FC236}">
                  <a16:creationId xmlns:a16="http://schemas.microsoft.com/office/drawing/2014/main" id="{14381DE8-E3EA-4680-B4F6-DB568F7626EB}"/>
                </a:ext>
              </a:extLst>
            </p:cNvPr>
            <p:cNvSpPr/>
            <p:nvPr/>
          </p:nvSpPr>
          <p:spPr>
            <a:xfrm flipH="1">
              <a:off x="206411" y="3454915"/>
              <a:ext cx="2252284" cy="585842"/>
            </a:xfrm>
            <a:custGeom>
              <a:avLst/>
              <a:gdLst/>
              <a:ahLst/>
              <a:cxnLst/>
              <a:rect l="l" t="t" r="r" b="b"/>
              <a:pathLst>
                <a:path w="32195" h="11621" extrusionOk="0">
                  <a:moveTo>
                    <a:pt x="0" y="0"/>
                  </a:moveTo>
                  <a:lnTo>
                    <a:pt x="0" y="11621"/>
                  </a:lnTo>
                  <a:lnTo>
                    <a:pt x="32195" y="11621"/>
                  </a:lnTo>
                  <a:lnTo>
                    <a:pt x="32195" y="762"/>
                  </a:lnTo>
                  <a:close/>
                </a:path>
              </a:pathLst>
            </a:custGeom>
            <a:solidFill>
              <a:srgbClr val="FFD300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1800" dirty="0">
                  <a:solidFill>
                    <a:srgbClr val="373A5A"/>
                  </a:solidFill>
                  <a:latin typeface="Gotham Medium" pitchFamily="50" charset="0"/>
                  <a:cs typeface="Gotham Medium" pitchFamily="50" charset="0"/>
                </a:rPr>
                <a:t>Shows excellence</a:t>
              </a:r>
              <a:endParaRPr lang="en-SX" sz="1800" dirty="0">
                <a:solidFill>
                  <a:srgbClr val="373A5A"/>
                </a:solidFill>
                <a:latin typeface="Gotham Medium" pitchFamily="50" charset="0"/>
                <a:cs typeface="Gotham Medium" pitchFamily="50" charset="0"/>
              </a:endParaRPr>
            </a:p>
          </p:txBody>
        </p:sp>
        <p:sp>
          <p:nvSpPr>
            <p:cNvPr id="3" name="Google Shape;479;p28">
              <a:extLst>
                <a:ext uri="{FF2B5EF4-FFF2-40B4-BE49-F238E27FC236}">
                  <a16:creationId xmlns:a16="http://schemas.microsoft.com/office/drawing/2014/main" id="{BB3A32A4-EEAA-4D55-9977-FDA3542BBAC6}"/>
                </a:ext>
              </a:extLst>
            </p:cNvPr>
            <p:cNvSpPr/>
            <p:nvPr/>
          </p:nvSpPr>
          <p:spPr>
            <a:xfrm rot="10800000" flipH="1">
              <a:off x="776599" y="1728388"/>
              <a:ext cx="2027954" cy="828541"/>
            </a:xfrm>
            <a:custGeom>
              <a:avLst/>
              <a:gdLst/>
              <a:ahLst/>
              <a:cxnLst/>
              <a:rect l="l" t="t" r="r" b="b"/>
              <a:pathLst>
                <a:path w="32195" h="11621" extrusionOk="0">
                  <a:moveTo>
                    <a:pt x="0" y="0"/>
                  </a:moveTo>
                  <a:lnTo>
                    <a:pt x="0" y="11621"/>
                  </a:lnTo>
                  <a:lnTo>
                    <a:pt x="32195" y="11621"/>
                  </a:lnTo>
                  <a:lnTo>
                    <a:pt x="32195" y="762"/>
                  </a:lnTo>
                  <a:close/>
                </a:path>
              </a:pathLst>
            </a:custGeom>
            <a:solidFill>
              <a:srgbClr val="FFD300"/>
            </a:solidFill>
            <a:ln>
              <a:noFill/>
            </a:ln>
          </p:spPr>
          <p:txBody>
            <a:bodyPr/>
            <a:lstStyle/>
            <a:p>
              <a:endParaRPr lang="en-SX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C5BFBF-A8E9-404D-A25D-20B4324D6B1B}"/>
                </a:ext>
              </a:extLst>
            </p:cNvPr>
            <p:cNvSpPr txBox="1"/>
            <p:nvPr/>
          </p:nvSpPr>
          <p:spPr>
            <a:xfrm>
              <a:off x="773700" y="1819492"/>
              <a:ext cx="20279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373A5A"/>
                  </a:solidFill>
                  <a:latin typeface="Gotham Medium" pitchFamily="50" charset="0"/>
                  <a:cs typeface="Gotham Medium" pitchFamily="50" charset="0"/>
                </a:rPr>
                <a:t>Familiar with the Process</a:t>
              </a:r>
              <a:endParaRPr lang="en-SX" sz="1800" dirty="0">
                <a:solidFill>
                  <a:srgbClr val="373A5A"/>
                </a:solidFill>
                <a:latin typeface="Gotham Medium" pitchFamily="50" charset="0"/>
                <a:cs typeface="Gotham Medium" pitchFamily="50" charset="0"/>
              </a:endParaRPr>
            </a:p>
          </p:txBody>
        </p:sp>
        <p:sp>
          <p:nvSpPr>
            <p:cNvPr id="5" name="Google Shape;479;p28">
              <a:extLst>
                <a:ext uri="{FF2B5EF4-FFF2-40B4-BE49-F238E27FC236}">
                  <a16:creationId xmlns:a16="http://schemas.microsoft.com/office/drawing/2014/main" id="{4B60F61E-EE5F-42C4-9A02-F9753DB90FE3}"/>
                </a:ext>
              </a:extLst>
            </p:cNvPr>
            <p:cNvSpPr/>
            <p:nvPr/>
          </p:nvSpPr>
          <p:spPr>
            <a:xfrm rot="10800000" flipH="1">
              <a:off x="3460011" y="863749"/>
              <a:ext cx="2027954" cy="618926"/>
            </a:xfrm>
            <a:custGeom>
              <a:avLst/>
              <a:gdLst/>
              <a:ahLst/>
              <a:cxnLst/>
              <a:rect l="l" t="t" r="r" b="b"/>
              <a:pathLst>
                <a:path w="32195" h="11621" extrusionOk="0">
                  <a:moveTo>
                    <a:pt x="0" y="0"/>
                  </a:moveTo>
                  <a:lnTo>
                    <a:pt x="0" y="11621"/>
                  </a:lnTo>
                  <a:lnTo>
                    <a:pt x="32195" y="11621"/>
                  </a:lnTo>
                  <a:lnTo>
                    <a:pt x="32195" y="762"/>
                  </a:lnTo>
                  <a:close/>
                </a:path>
              </a:pathLst>
            </a:custGeom>
            <a:solidFill>
              <a:srgbClr val="FFD300"/>
            </a:solidFill>
            <a:ln>
              <a:noFill/>
            </a:ln>
          </p:spPr>
          <p:txBody>
            <a:bodyPr/>
            <a:lstStyle/>
            <a:p>
              <a:endParaRPr lang="en-SX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CF7E21-CA49-4703-A329-90FEDDA064F2}"/>
                </a:ext>
              </a:extLst>
            </p:cNvPr>
            <p:cNvSpPr txBox="1"/>
            <p:nvPr/>
          </p:nvSpPr>
          <p:spPr>
            <a:xfrm>
              <a:off x="3434564" y="954855"/>
              <a:ext cx="205340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73A5A"/>
                  </a:solidFill>
                  <a:latin typeface="Gotham Medium" pitchFamily="50" charset="0"/>
                  <a:cs typeface="Gotham Medium" pitchFamily="50" charset="0"/>
                </a:rPr>
                <a:t>Energy Giver</a:t>
              </a:r>
              <a:endParaRPr lang="en-SX" sz="2000" dirty="0">
                <a:solidFill>
                  <a:srgbClr val="373A5A"/>
                </a:solidFill>
                <a:latin typeface="Gotham Medium" pitchFamily="50" charset="0"/>
                <a:cs typeface="Gotham Medium" pitchFamily="50" charset="0"/>
              </a:endParaRPr>
            </a:p>
          </p:txBody>
        </p:sp>
        <p:sp>
          <p:nvSpPr>
            <p:cNvPr id="17" name="Google Shape;479;p28">
              <a:extLst>
                <a:ext uri="{FF2B5EF4-FFF2-40B4-BE49-F238E27FC236}">
                  <a16:creationId xmlns:a16="http://schemas.microsoft.com/office/drawing/2014/main" id="{376FD9C2-02F0-4BDE-8784-1821F38D62E1}"/>
                </a:ext>
              </a:extLst>
            </p:cNvPr>
            <p:cNvSpPr/>
            <p:nvPr/>
          </p:nvSpPr>
          <p:spPr>
            <a:xfrm rot="10800000" flipH="1">
              <a:off x="6230384" y="1403401"/>
              <a:ext cx="2325685" cy="828542"/>
            </a:xfrm>
            <a:custGeom>
              <a:avLst/>
              <a:gdLst/>
              <a:ahLst/>
              <a:cxnLst/>
              <a:rect l="l" t="t" r="r" b="b"/>
              <a:pathLst>
                <a:path w="32195" h="11621" extrusionOk="0">
                  <a:moveTo>
                    <a:pt x="0" y="0"/>
                  </a:moveTo>
                  <a:lnTo>
                    <a:pt x="0" y="11621"/>
                  </a:lnTo>
                  <a:lnTo>
                    <a:pt x="32195" y="11621"/>
                  </a:lnTo>
                  <a:lnTo>
                    <a:pt x="32195" y="762"/>
                  </a:lnTo>
                  <a:close/>
                </a:path>
              </a:pathLst>
            </a:custGeom>
            <a:solidFill>
              <a:srgbClr val="FFD300"/>
            </a:solidFill>
            <a:ln>
              <a:noFill/>
            </a:ln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D3A5E2-1A5E-404C-942D-3F86ED67F6FC}"/>
                </a:ext>
              </a:extLst>
            </p:cNvPr>
            <p:cNvSpPr txBox="1"/>
            <p:nvPr/>
          </p:nvSpPr>
          <p:spPr>
            <a:xfrm>
              <a:off x="6366525" y="1494506"/>
              <a:ext cx="20534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373A5A"/>
                  </a:solidFill>
                  <a:latin typeface="Gotham Medium" pitchFamily="50" charset="0"/>
                  <a:cs typeface="Gotham Medium" pitchFamily="50" charset="0"/>
                </a:rPr>
                <a:t>Disciplined &amp; Driven</a:t>
              </a:r>
              <a:endParaRPr lang="en-SX" sz="1800" dirty="0">
                <a:solidFill>
                  <a:srgbClr val="373A5A"/>
                </a:solidFill>
                <a:latin typeface="Gotham Medium" pitchFamily="50" charset="0"/>
                <a:cs typeface="Gotham Medium" pitchFamily="50" charset="0"/>
              </a:endParaRPr>
            </a:p>
          </p:txBody>
        </p:sp>
        <p:sp>
          <p:nvSpPr>
            <p:cNvPr id="19" name="Google Shape;479;p28">
              <a:extLst>
                <a:ext uri="{FF2B5EF4-FFF2-40B4-BE49-F238E27FC236}">
                  <a16:creationId xmlns:a16="http://schemas.microsoft.com/office/drawing/2014/main" id="{54DA67BD-135E-44D3-A1D8-2375155B79CC}"/>
                </a:ext>
              </a:extLst>
            </p:cNvPr>
            <p:cNvSpPr/>
            <p:nvPr/>
          </p:nvSpPr>
          <p:spPr>
            <a:xfrm flipH="1">
              <a:off x="6815557" y="2705926"/>
              <a:ext cx="2027954" cy="828541"/>
            </a:xfrm>
            <a:custGeom>
              <a:avLst/>
              <a:gdLst/>
              <a:ahLst/>
              <a:cxnLst/>
              <a:rect l="l" t="t" r="r" b="b"/>
              <a:pathLst>
                <a:path w="32195" h="11621" extrusionOk="0">
                  <a:moveTo>
                    <a:pt x="0" y="0"/>
                  </a:moveTo>
                  <a:lnTo>
                    <a:pt x="0" y="11621"/>
                  </a:lnTo>
                  <a:lnTo>
                    <a:pt x="32195" y="11621"/>
                  </a:lnTo>
                  <a:lnTo>
                    <a:pt x="32195" y="762"/>
                  </a:lnTo>
                  <a:close/>
                </a:path>
              </a:pathLst>
            </a:custGeom>
            <a:solidFill>
              <a:srgbClr val="FFD300"/>
            </a:solidFill>
            <a:ln>
              <a:noFill/>
            </a:ln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35ECFB-8D44-4335-B7C8-B4BBCAEE98C9}"/>
                </a:ext>
              </a:extLst>
            </p:cNvPr>
            <p:cNvSpPr txBox="1"/>
            <p:nvPr/>
          </p:nvSpPr>
          <p:spPr>
            <a:xfrm>
              <a:off x="6815557" y="2798717"/>
              <a:ext cx="20534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73A5A"/>
                  </a:solidFill>
                  <a:latin typeface="Gotham Medium" pitchFamily="50" charset="0"/>
                  <a:cs typeface="Gotham Medium" pitchFamily="50" charset="0"/>
                </a:rPr>
                <a:t>Leader by Example</a:t>
              </a:r>
              <a:endParaRPr lang="en-SX" sz="2000" dirty="0">
                <a:solidFill>
                  <a:srgbClr val="373A5A"/>
                </a:solidFill>
                <a:latin typeface="Gotham Medium" pitchFamily="50" charset="0"/>
                <a:cs typeface="Gotham Medium" pitchFamily="50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415DFC2-AF04-4735-8721-580C7832B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99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576658" y="3028392"/>
            <a:ext cx="7389628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TYPES OF 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0B8C4-0946-477A-838C-C3889C8DB333}"/>
              </a:ext>
            </a:extLst>
          </p:cNvPr>
          <p:cNvSpPr txBox="1"/>
          <p:nvPr/>
        </p:nvSpPr>
        <p:spPr>
          <a:xfrm>
            <a:off x="576658" y="3589210"/>
            <a:ext cx="7389628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TO RECRUIT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373541E-266E-45EA-8EF5-5D2157215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7061" y="2760601"/>
            <a:ext cx="2057466" cy="26599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E3ACF44-92A7-4392-A5EE-39EF35101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-409627" y="-240970"/>
            <a:ext cx="1972572" cy="2143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9D8439-5A4F-4432-B42F-2C53028D4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898" y="147206"/>
            <a:ext cx="4556305" cy="3417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A17ED9-BAB6-4F55-B22C-7D7E42CEF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0" y="2417891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CFB0BFF4-51AD-4C74-8F2D-8DC1C04CA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99104">
            <a:off x="2002434" y="467696"/>
            <a:ext cx="2195202" cy="18237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CBDF66-6002-44CB-85C2-F480576B21C3}"/>
              </a:ext>
            </a:extLst>
          </p:cNvPr>
          <p:cNvSpPr/>
          <p:nvPr/>
        </p:nvSpPr>
        <p:spPr>
          <a:xfrm>
            <a:off x="0" y="1583619"/>
            <a:ext cx="4511043" cy="1195836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PH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16195" r="34397" b="2427"/>
          <a:stretch/>
        </p:blipFill>
        <p:spPr>
          <a:xfrm>
            <a:off x="4632959" y="794603"/>
            <a:ext cx="4075514" cy="3969703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3200258" y="3159784"/>
            <a:ext cx="1080051" cy="609600"/>
          </a:xfrm>
          <a:prstGeom prst="homePlate">
            <a:avLst/>
          </a:prstGeom>
          <a:solidFill>
            <a:srgbClr val="FFFFFF"/>
          </a:solidFill>
          <a:ln w="57150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/>
            <a:endParaRPr lang="en-PH">
              <a:solidFill>
                <a:srgbClr val="373A5A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AFDD9D-6E77-4AD9-AAD2-E99980F97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3" y="4197565"/>
            <a:ext cx="991499" cy="6854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FFFCD4-AA8F-4DE0-A6B4-7021189A4B37}"/>
              </a:ext>
            </a:extLst>
          </p:cNvPr>
          <p:cNvSpPr txBox="1"/>
          <p:nvPr/>
        </p:nvSpPr>
        <p:spPr>
          <a:xfrm>
            <a:off x="332433" y="1583619"/>
            <a:ext cx="3370216" cy="754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Gotham Medium" pitchFamily="2" charset="0"/>
              </a:rPr>
              <a:t>5 Functions of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6F83D-7622-430C-BC36-DFB51A0000E1}"/>
              </a:ext>
            </a:extLst>
          </p:cNvPr>
          <p:cNvSpPr txBox="1"/>
          <p:nvPr/>
        </p:nvSpPr>
        <p:spPr>
          <a:xfrm>
            <a:off x="332433" y="2006921"/>
            <a:ext cx="4231725" cy="67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Gotham Medium" pitchFamily="2" charset="0"/>
              </a:rPr>
              <a:t>Great Management</a:t>
            </a:r>
          </a:p>
        </p:txBody>
      </p:sp>
    </p:spTree>
    <p:extLst>
      <p:ext uri="{BB962C8B-B14F-4D97-AF65-F5344CB8AC3E}">
        <p14:creationId xmlns:p14="http://schemas.microsoft.com/office/powerpoint/2010/main" val="39717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5DD03-D8BD-4C56-9A02-59FC9271F316}"/>
              </a:ext>
            </a:extLst>
          </p:cNvPr>
          <p:cNvSpPr txBox="1"/>
          <p:nvPr/>
        </p:nvSpPr>
        <p:spPr>
          <a:xfrm>
            <a:off x="4571999" y="2078130"/>
            <a:ext cx="4642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Look for people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with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AC6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big dreams.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5F2F7-DF48-4EC1-BBFB-03957B22D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5" y="1227449"/>
            <a:ext cx="4499546" cy="3374659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0CC6D534-B134-434C-A931-F0F273A84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698F3E9A-7987-4C44-8410-101FE89F5145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A41B92-B420-4895-B3F1-26A8DE5DC6E5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Types of People to Recruit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FCC72410-0171-44F6-930B-CA57631D5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6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5DD03-D8BD-4C56-9A02-59FC9271F316}"/>
              </a:ext>
            </a:extLst>
          </p:cNvPr>
          <p:cNvSpPr txBox="1"/>
          <p:nvPr/>
        </p:nvSpPr>
        <p:spPr>
          <a:xfrm>
            <a:off x="5527810" y="2059663"/>
            <a:ext cx="284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People with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AC6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time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pic>
        <p:nvPicPr>
          <p:cNvPr id="120" name="Graphic 119">
            <a:extLst>
              <a:ext uri="{FF2B5EF4-FFF2-40B4-BE49-F238E27FC236}">
                <a16:creationId xmlns:a16="http://schemas.microsoft.com/office/drawing/2014/main" id="{0CC6D534-B134-434C-A931-F0F273A84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698F3E9A-7987-4C44-8410-101FE89F5145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A41B92-B420-4895-B3F1-26A8DE5DC6E5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Types of People to Recruit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3BAF1-E4BD-45DF-8E0F-CA8FACB1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41" y="1169224"/>
            <a:ext cx="4917688" cy="3688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D96425-63A0-4FE1-9F54-BF349E4DA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54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D043CDB-F6F0-471D-8A00-C1E5AB232B11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9C3ACD-8764-4488-88E7-FF000E740F54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Types of People to Recruit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1F815C-C285-45B3-AD4E-FC1035AA61CC}"/>
              </a:ext>
            </a:extLst>
          </p:cNvPr>
          <p:cNvSpPr txBox="1"/>
          <p:nvPr/>
        </p:nvSpPr>
        <p:spPr>
          <a:xfrm>
            <a:off x="5363737" y="1694587"/>
            <a:ext cx="284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Recruit clients and COI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C2864-D3F4-4FB1-986E-7351964A6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7" y="915793"/>
            <a:ext cx="4967868" cy="372590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C435BD1-AF30-48A8-ACBF-1A36BB060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08B17A7-6A1D-487D-9D68-B5D9F00CC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0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F75E8-D17A-4F92-B6D7-2ACC4206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190" y="787888"/>
            <a:ext cx="5715000" cy="428625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D043CDB-F6F0-471D-8A00-C1E5AB232B11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9C3ACD-8764-4488-88E7-FF000E740F54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Types of People to Recruit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1F815C-C285-45B3-AD4E-FC1035AA61CC}"/>
              </a:ext>
            </a:extLst>
          </p:cNvPr>
          <p:cNvSpPr txBox="1"/>
          <p:nvPr/>
        </p:nvSpPr>
        <p:spPr>
          <a:xfrm>
            <a:off x="5263375" y="1762674"/>
            <a:ext cx="3100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Willingness to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EAC61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Learn and Earn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C435BD1-AF30-48A8-ACBF-1A36BB060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0FDD-717A-45CA-8FE9-1CD54A965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81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B47D4-28B0-49A7-B3E4-45D39A4A5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3" y="1171937"/>
            <a:ext cx="4817771" cy="361332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D043CDB-F6F0-471D-8A00-C1E5AB232B11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9C3ACD-8764-4488-88E7-FF000E740F54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Types of People to Recruit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1F815C-C285-45B3-AD4E-FC1035AA61CC}"/>
              </a:ext>
            </a:extLst>
          </p:cNvPr>
          <p:cNvSpPr txBox="1"/>
          <p:nvPr/>
        </p:nvSpPr>
        <p:spPr>
          <a:xfrm>
            <a:off x="4962293" y="2410909"/>
            <a:ext cx="388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Self-motivated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C435BD1-AF30-48A8-ACBF-1A36BB060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0FCB85-08B5-4E5B-B8A3-94E658650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1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C85E1-5B03-4D65-978A-FF3D1AD1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43" y="1030311"/>
            <a:ext cx="5093960" cy="382047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D043CDB-F6F0-471D-8A00-C1E5AB232B11}"/>
              </a:ext>
            </a:extLst>
          </p:cNvPr>
          <p:cNvSpPr/>
          <p:nvPr/>
        </p:nvSpPr>
        <p:spPr>
          <a:xfrm>
            <a:off x="-1" y="-1"/>
            <a:ext cx="9144000" cy="575157"/>
          </a:xfrm>
          <a:prstGeom prst="rect">
            <a:avLst/>
          </a:prstGeom>
          <a:solidFill>
            <a:srgbClr val="5EA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P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9C3ACD-8764-4488-88E7-FF000E740F54}"/>
              </a:ext>
            </a:extLst>
          </p:cNvPr>
          <p:cNvSpPr txBox="1"/>
          <p:nvPr/>
        </p:nvSpPr>
        <p:spPr>
          <a:xfrm>
            <a:off x="-468939" y="69362"/>
            <a:ext cx="10081877" cy="3820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2" charset="0"/>
                <a:sym typeface="Arial"/>
              </a:rPr>
              <a:t>Types of People to Recruit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1F815C-C285-45B3-AD4E-FC1035AA61CC}"/>
              </a:ext>
            </a:extLst>
          </p:cNvPr>
          <p:cNvSpPr txBox="1"/>
          <p:nvPr/>
        </p:nvSpPr>
        <p:spPr>
          <a:xfrm>
            <a:off x="5617020" y="2377456"/>
            <a:ext cx="304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Culture Fit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C435BD1-AF30-48A8-ACBF-1A36BB060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6654" y="3930752"/>
            <a:ext cx="6174464" cy="172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34F774-A94F-4008-B8B6-098FB4B10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40" y="4109345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25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EE0DDCF-7CB2-4E8B-AC0B-DB477B07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571750"/>
            <a:ext cx="9144000" cy="4117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4056F-7547-4116-A742-E4D52AF44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44" y="795661"/>
            <a:ext cx="2950892" cy="2950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466C73-F5AA-4034-998E-B38E43D2E3D8}"/>
              </a:ext>
            </a:extLst>
          </p:cNvPr>
          <p:cNvSpPr txBox="1"/>
          <p:nvPr/>
        </p:nvSpPr>
        <p:spPr>
          <a:xfrm>
            <a:off x="4353159" y="1133902"/>
            <a:ext cx="304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Character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DD71B-55D5-4AAB-9A05-2674EEB006F6}"/>
              </a:ext>
            </a:extLst>
          </p:cNvPr>
          <p:cNvSpPr txBox="1"/>
          <p:nvPr/>
        </p:nvSpPr>
        <p:spPr>
          <a:xfrm>
            <a:off x="4360126" y="1702504"/>
            <a:ext cx="353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Competence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1C90B-AC70-44A4-AF71-2A8F3109793A}"/>
              </a:ext>
            </a:extLst>
          </p:cNvPr>
          <p:cNvSpPr txBox="1"/>
          <p:nvPr/>
        </p:nvSpPr>
        <p:spPr>
          <a:xfrm>
            <a:off x="4346191" y="2271107"/>
            <a:ext cx="377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Commitment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02F5B-D866-414A-8B92-557DFEB1B1C6}"/>
              </a:ext>
            </a:extLst>
          </p:cNvPr>
          <p:cNvSpPr txBox="1"/>
          <p:nvPr/>
        </p:nvSpPr>
        <p:spPr>
          <a:xfrm>
            <a:off x="4353159" y="2839709"/>
            <a:ext cx="353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Gotham Medium" pitchFamily="50" charset="0"/>
                <a:sym typeface="Arial"/>
              </a:rPr>
              <a:t>Connections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EAC61"/>
              </a:solidFill>
              <a:effectLst/>
              <a:uLnTx/>
              <a:uFillTx/>
              <a:latin typeface="Arial Black" panose="020B0A04020102020204" pitchFamily="34" charset="0"/>
              <a:cs typeface="Gotham Medium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5B3114-7C4B-4D83-89DF-71CF782E3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42" y="354934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6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6166" y="1057233"/>
            <a:ext cx="65316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“Hiring people is an art, not a science, and resumes can’t tell you whether someone will fit into a company’s culture.”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352307-1BC0-432F-A2B6-EC1D0DD7D58D}"/>
              </a:ext>
            </a:extLst>
          </p:cNvPr>
          <p:cNvSpPr txBox="1"/>
          <p:nvPr/>
        </p:nvSpPr>
        <p:spPr>
          <a:xfrm>
            <a:off x="2285999" y="296232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– 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Howard Schultz, Former Starbucks CEO</a:t>
            </a:r>
            <a:endParaRPr lang="en-PH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B2F8D2-26C8-4526-820D-04CB07A89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9" y="3618691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0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1752785" y="3305619"/>
            <a:ext cx="6009861" cy="91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Gotham Medium" pitchFamily="2" charset="0"/>
              </a:rPr>
              <a:t>IMPORTANCE OF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5406" r="18044" b="7500"/>
          <a:stretch/>
        </p:blipFill>
        <p:spPr>
          <a:xfrm>
            <a:off x="2402048" y="475970"/>
            <a:ext cx="4711334" cy="2935357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349EC0-4440-4E20-80D8-C2648A3B56C5}"/>
              </a:ext>
            </a:extLst>
          </p:cNvPr>
          <p:cNvSpPr txBox="1"/>
          <p:nvPr/>
        </p:nvSpPr>
        <p:spPr>
          <a:xfrm>
            <a:off x="1752785" y="3759589"/>
            <a:ext cx="6009861" cy="91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Gotham Medium" pitchFamily="2" charset="0"/>
              </a:rPr>
              <a:t>RECRUITMENT</a:t>
            </a:r>
            <a:endParaRPr lang="en-US" sz="4000" b="1" dirty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Gotham Mediu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27E67A-9266-4ACC-B949-862A7F3E1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3" y="4197565"/>
            <a:ext cx="991499" cy="68541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465CBD3-653A-4664-B22F-DC280D6C0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1215" y="3460384"/>
            <a:ext cx="942975" cy="12192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57F8EAE-0978-486C-8102-8BD47AC1D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223217">
            <a:off x="1434148" y="2199041"/>
            <a:ext cx="792715" cy="127333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3D3BC24B-390B-473F-AF2F-7EF60493EE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52784" y="1895475"/>
            <a:ext cx="8953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801">
            <a:off x="4741811" y="1601110"/>
            <a:ext cx="3640748" cy="2503015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591630" y="848444"/>
            <a:ext cx="34327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Ensures that the daily activities of your organization are carried out seamlessly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7FDF3D-EACB-4F49-99B3-50DFEEBCF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11" y="242196"/>
            <a:ext cx="991499" cy="68541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7DD910A-737B-4DF8-A30D-B112626D0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0014" y="2787436"/>
            <a:ext cx="3432760" cy="30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-339645" y="290465"/>
            <a:ext cx="9805147" cy="588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Arial Black" panose="020B0A04020102020204" pitchFamily="34" charset="0"/>
                <a:cs typeface="Gotham Medium" pitchFamily="2" charset="0"/>
              </a:rPr>
              <a:t>Increases Organizational Effectiveness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46" y="1117338"/>
            <a:ext cx="6143966" cy="3455981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61A04B-B4D2-4046-8B14-9914595B5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11" y="242196"/>
            <a:ext cx="991499" cy="6854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EDDE4A2-4445-4726-91E9-C5D4F64ED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8891" y="2078176"/>
            <a:ext cx="2834640" cy="35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2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-224497" y="36071"/>
            <a:ext cx="9805147" cy="91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 Black" panose="020B0A04020102020204" pitchFamily="34" charset="0"/>
                <a:cs typeface="Gotham Medium" pitchFamily="2" charset="0"/>
              </a:rPr>
              <a:t>Cost-Effective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24" y="1071618"/>
            <a:ext cx="4133302" cy="35487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794880-5288-4BA0-8E7A-47358FC6C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11" y="242196"/>
            <a:ext cx="991499" cy="68541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CD02FE-9461-4282-966A-0F074F93E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0014" y="2787436"/>
            <a:ext cx="3432760" cy="30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5" y="1241450"/>
            <a:ext cx="5176994" cy="29120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8D421-122B-4624-9AC7-3A9F810E7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11" y="242196"/>
            <a:ext cx="991499" cy="6854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5900769" y="1641624"/>
            <a:ext cx="3334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  <a:cs typeface="Gotham Medium" pitchFamily="2" charset="0"/>
              </a:rPr>
              <a:t>Improves the Credibility of the Organization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A4BABC6-BC7C-4A4F-B6BC-3143F0761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8891" y="2078176"/>
            <a:ext cx="2834640" cy="35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A3F9DBF-D843-4C79-AF5B-00CCA7651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2593478" y="1837523"/>
            <a:ext cx="6174464" cy="1728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B416DB-8D66-4360-8A2A-C7E5B10F0A3C}"/>
              </a:ext>
            </a:extLst>
          </p:cNvPr>
          <p:cNvSpPr txBox="1"/>
          <p:nvPr/>
        </p:nvSpPr>
        <p:spPr>
          <a:xfrm>
            <a:off x="1357767" y="1908810"/>
            <a:ext cx="34041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 Black" panose="020B0A04020102020204" pitchFamily="34" charset="0"/>
                <a:cs typeface="Gotham Medium" pitchFamily="2" charset="0"/>
              </a:rPr>
              <a:t>Overrides from Recruits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50" y="682667"/>
            <a:ext cx="4597969" cy="4218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3C2111-EE74-474C-B7C0-751D517E93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11" y="242196"/>
            <a:ext cx="991499" cy="6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A030F03-FD34-48C9-8E8C-E24556885252}"/>
              </a:ext>
            </a:extLst>
          </p:cNvPr>
          <p:cNvSpPr/>
          <p:nvPr/>
        </p:nvSpPr>
        <p:spPr>
          <a:xfrm>
            <a:off x="1035019" y="326787"/>
            <a:ext cx="7073961" cy="44899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X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7D0BC5-3FE6-4C5E-9E48-7539EDE236FC}"/>
              </a:ext>
            </a:extLst>
          </p:cNvPr>
          <p:cNvGrpSpPr/>
          <p:nvPr/>
        </p:nvGrpSpPr>
        <p:grpSpPr>
          <a:xfrm>
            <a:off x="3730277" y="3375910"/>
            <a:ext cx="910620" cy="909872"/>
            <a:chOff x="2617740" y="3371693"/>
            <a:chExt cx="1541026" cy="1539761"/>
          </a:xfrm>
        </p:grpSpPr>
        <p:pic>
          <p:nvPicPr>
            <p:cNvPr id="16" name="Picture 15" descr="A picture containing food, flower&#10;&#10;Description automatically generated">
              <a:extLst>
                <a:ext uri="{FF2B5EF4-FFF2-40B4-BE49-F238E27FC236}">
                  <a16:creationId xmlns:a16="http://schemas.microsoft.com/office/drawing/2014/main" id="{693C06E5-AF31-49C2-96BC-4443E177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740" y="4140128"/>
              <a:ext cx="774213" cy="771326"/>
            </a:xfrm>
            <a:prstGeom prst="rect">
              <a:avLst/>
            </a:prstGeom>
          </p:spPr>
        </p:pic>
        <p:pic>
          <p:nvPicPr>
            <p:cNvPr id="18" name="Picture 17" descr="A picture containing food, flower&#10;&#10;Description automatically generated">
              <a:extLst>
                <a:ext uri="{FF2B5EF4-FFF2-40B4-BE49-F238E27FC236}">
                  <a16:creationId xmlns:a16="http://schemas.microsoft.com/office/drawing/2014/main" id="{9E75E86E-4FF8-4131-95F3-098993410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553" y="4140128"/>
              <a:ext cx="774213" cy="771326"/>
            </a:xfrm>
            <a:prstGeom prst="rect">
              <a:avLst/>
            </a:prstGeom>
          </p:spPr>
        </p:pic>
        <p:pic>
          <p:nvPicPr>
            <p:cNvPr id="19" name="Picture 18" descr="A picture containing food, flower&#10;&#10;Description automatically generated">
              <a:extLst>
                <a:ext uri="{FF2B5EF4-FFF2-40B4-BE49-F238E27FC236}">
                  <a16:creationId xmlns:a16="http://schemas.microsoft.com/office/drawing/2014/main" id="{B81715B4-1455-413D-94A1-67164B1D8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553" y="3371693"/>
              <a:ext cx="774213" cy="77132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DF0005-7FF5-4FCD-949F-82CE6A6C800E}"/>
              </a:ext>
            </a:extLst>
          </p:cNvPr>
          <p:cNvGrpSpPr/>
          <p:nvPr/>
        </p:nvGrpSpPr>
        <p:grpSpPr>
          <a:xfrm>
            <a:off x="4704403" y="3375910"/>
            <a:ext cx="910620" cy="910726"/>
            <a:chOff x="4679757" y="3754465"/>
            <a:chExt cx="1541026" cy="1541206"/>
          </a:xfrm>
        </p:grpSpPr>
        <p:pic>
          <p:nvPicPr>
            <p:cNvPr id="21" name="Picture 20" descr="A picture containing plate, bowl&#10;&#10;Description automatically generated">
              <a:extLst>
                <a:ext uri="{FF2B5EF4-FFF2-40B4-BE49-F238E27FC236}">
                  <a16:creationId xmlns:a16="http://schemas.microsoft.com/office/drawing/2014/main" id="{ED739B19-A184-47FA-BA61-B65916EB2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757" y="3754465"/>
              <a:ext cx="771325" cy="771326"/>
            </a:xfrm>
            <a:prstGeom prst="rect">
              <a:avLst/>
            </a:prstGeom>
          </p:spPr>
        </p:pic>
        <p:pic>
          <p:nvPicPr>
            <p:cNvPr id="22" name="Picture 21" descr="A picture containing plate, bowl&#10;&#10;Description automatically generated">
              <a:extLst>
                <a:ext uri="{FF2B5EF4-FFF2-40B4-BE49-F238E27FC236}">
                  <a16:creationId xmlns:a16="http://schemas.microsoft.com/office/drawing/2014/main" id="{F13063E2-0D68-4DCC-8CB4-DE893BC8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757" y="4524345"/>
              <a:ext cx="771325" cy="771326"/>
            </a:xfrm>
            <a:prstGeom prst="rect">
              <a:avLst/>
            </a:prstGeom>
          </p:spPr>
        </p:pic>
        <p:pic>
          <p:nvPicPr>
            <p:cNvPr id="23" name="Picture 22" descr="A picture containing plate, bowl&#10;&#10;Description automatically generated">
              <a:extLst>
                <a:ext uri="{FF2B5EF4-FFF2-40B4-BE49-F238E27FC236}">
                  <a16:creationId xmlns:a16="http://schemas.microsoft.com/office/drawing/2014/main" id="{E54E61FF-C94E-4104-BABB-D33C5DB0B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458" y="4524345"/>
              <a:ext cx="771325" cy="77132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A37F45-9C5D-4C5B-A44F-FC4DAF351CEF}"/>
              </a:ext>
            </a:extLst>
          </p:cNvPr>
          <p:cNvGrpSpPr/>
          <p:nvPr/>
        </p:nvGrpSpPr>
        <p:grpSpPr>
          <a:xfrm>
            <a:off x="3742056" y="1206158"/>
            <a:ext cx="1812600" cy="456966"/>
            <a:chOff x="2123060" y="2726594"/>
            <a:chExt cx="3067430" cy="773315"/>
          </a:xfrm>
        </p:grpSpPr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2A9B2DBB-C14F-4B0D-B049-5674F2F9D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060" y="2728583"/>
              <a:ext cx="771325" cy="7713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EBD2E70D-B958-409C-8789-4C4726BEE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372" y="2727138"/>
              <a:ext cx="771325" cy="7713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A close up of a logo&#10;&#10;Description automatically generated">
              <a:extLst>
                <a:ext uri="{FF2B5EF4-FFF2-40B4-BE49-F238E27FC236}">
                  <a16:creationId xmlns:a16="http://schemas.microsoft.com/office/drawing/2014/main" id="{B9B92B3C-5389-4EB6-90FA-4D07A5F8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853" y="2728039"/>
              <a:ext cx="771325" cy="7713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05952435-1088-44B0-A8C4-B398B32EE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165" y="2726594"/>
              <a:ext cx="771325" cy="77132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4DFF6BA-87D9-45AB-A9C6-4B0351F809BE}"/>
              </a:ext>
            </a:extLst>
          </p:cNvPr>
          <p:cNvSpPr txBox="1"/>
          <p:nvPr/>
        </p:nvSpPr>
        <p:spPr>
          <a:xfrm>
            <a:off x="1979697" y="3563237"/>
            <a:ext cx="145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Marketing</a:t>
            </a:r>
          </a:p>
          <a:p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Associate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D11F6-1D71-4ED4-B6D9-3EE976EC4914}"/>
              </a:ext>
            </a:extLst>
          </p:cNvPr>
          <p:cNvSpPr txBox="1"/>
          <p:nvPr/>
        </p:nvSpPr>
        <p:spPr>
          <a:xfrm>
            <a:off x="5893112" y="3485381"/>
            <a:ext cx="1454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Senior Marketing Associate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1E1746-8EA8-44AC-9076-9279654AC8B9}"/>
              </a:ext>
            </a:extLst>
          </p:cNvPr>
          <p:cNvSpPr txBox="1"/>
          <p:nvPr/>
        </p:nvSpPr>
        <p:spPr>
          <a:xfrm>
            <a:off x="1979696" y="2404127"/>
            <a:ext cx="145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Marketing Manager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60D019-74C0-4EEF-B6BE-B30BBD96FDC2}"/>
              </a:ext>
            </a:extLst>
          </p:cNvPr>
          <p:cNvSpPr txBox="1"/>
          <p:nvPr/>
        </p:nvSpPr>
        <p:spPr>
          <a:xfrm>
            <a:off x="1974710" y="1206158"/>
            <a:ext cx="145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Marketing Director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7E7052-B90B-4AD3-81D0-4AF18C478EEC}"/>
              </a:ext>
            </a:extLst>
          </p:cNvPr>
          <p:cNvSpPr txBox="1"/>
          <p:nvPr/>
        </p:nvSpPr>
        <p:spPr>
          <a:xfrm>
            <a:off x="1291743" y="593962"/>
            <a:ext cx="682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EAC61"/>
                </a:solidFill>
                <a:latin typeface="Arial Black" panose="020B0A04020102020204" pitchFamily="34" charset="0"/>
                <a:cs typeface="Gotham Medium" pitchFamily="50" charset="0"/>
              </a:rPr>
              <a:t>SALES ORGANIZATION STRUCTURE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178F53-889D-45C8-91E4-BD04014F4B84}"/>
              </a:ext>
            </a:extLst>
          </p:cNvPr>
          <p:cNvGrpSpPr/>
          <p:nvPr/>
        </p:nvGrpSpPr>
        <p:grpSpPr>
          <a:xfrm>
            <a:off x="3742057" y="2211977"/>
            <a:ext cx="1844160" cy="917723"/>
            <a:chOff x="5294783" y="3170685"/>
            <a:chExt cx="2458880" cy="1223630"/>
          </a:xfrm>
        </p:grpSpPr>
        <p:pic>
          <p:nvPicPr>
            <p:cNvPr id="35" name="Picture 3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C77EE3C-750B-432F-9570-085F3366F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97433" y="3171828"/>
              <a:ext cx="617370" cy="615084"/>
            </a:xfrm>
            <a:prstGeom prst="rect">
              <a:avLst/>
            </a:prstGeom>
          </p:spPr>
        </p:pic>
        <p:pic>
          <p:nvPicPr>
            <p:cNvPr id="36" name="Picture 35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03EBEE62-96C4-424C-9DA6-4B3DB845E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93640" y="3769141"/>
              <a:ext cx="617370" cy="615084"/>
            </a:xfrm>
            <a:prstGeom prst="rect">
              <a:avLst/>
            </a:prstGeom>
          </p:spPr>
        </p:pic>
        <p:pic>
          <p:nvPicPr>
            <p:cNvPr id="37" name="Picture 36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17CB7DE5-F93A-491E-9D69-F6C912A70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12420" y="3167003"/>
              <a:ext cx="607720" cy="615084"/>
            </a:xfrm>
            <a:prstGeom prst="rect">
              <a:avLst/>
            </a:prstGeom>
          </p:spPr>
        </p:pic>
        <p:pic>
          <p:nvPicPr>
            <p:cNvPr id="38" name="Picture 37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B8BBB7D8-9013-4183-B962-7B7EC7741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23376" y="3167340"/>
              <a:ext cx="608389" cy="615084"/>
            </a:xfrm>
            <a:prstGeom prst="rect">
              <a:avLst/>
            </a:prstGeom>
          </p:spPr>
        </p:pic>
        <p:pic>
          <p:nvPicPr>
            <p:cNvPr id="39" name="Picture 3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E5CC1E6A-D2DD-4CB4-973B-AD7119FF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32841" y="3171828"/>
              <a:ext cx="617370" cy="615084"/>
            </a:xfrm>
            <a:prstGeom prst="rect">
              <a:avLst/>
            </a:prstGeom>
          </p:spPr>
        </p:pic>
        <p:pic>
          <p:nvPicPr>
            <p:cNvPr id="40" name="Picture 39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6D9A47A-C3DC-404E-B2C3-E2A4A4059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37436" y="3778088"/>
              <a:ext cx="617370" cy="615084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A5B4EC6-A091-4937-B9B5-333CF41D7CB2}"/>
              </a:ext>
            </a:extLst>
          </p:cNvPr>
          <p:cNvSpPr/>
          <p:nvPr/>
        </p:nvSpPr>
        <p:spPr>
          <a:xfrm>
            <a:off x="3742056" y="1206158"/>
            <a:ext cx="1812600" cy="46302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X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9839B9-F60E-4935-8413-22CAB366D184}"/>
              </a:ext>
            </a:extLst>
          </p:cNvPr>
          <p:cNvGrpSpPr/>
          <p:nvPr/>
        </p:nvGrpSpPr>
        <p:grpSpPr>
          <a:xfrm>
            <a:off x="3730277" y="2211976"/>
            <a:ext cx="1852494" cy="917725"/>
            <a:chOff x="3967684" y="2377419"/>
            <a:chExt cx="1852494" cy="917725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A1366E7-B2CB-4E7D-9069-7B9DD5BDDCC8}"/>
                </a:ext>
              </a:extLst>
            </p:cNvPr>
            <p:cNvCxnSpPr/>
            <p:nvPr/>
          </p:nvCxnSpPr>
          <p:spPr>
            <a:xfrm flipH="1">
              <a:off x="3967684" y="3288433"/>
              <a:ext cx="467561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B6E825-17FD-4109-83AD-37DFD3F88934}"/>
                </a:ext>
              </a:extLst>
            </p:cNvPr>
            <p:cNvCxnSpPr/>
            <p:nvPr/>
          </p:nvCxnSpPr>
          <p:spPr>
            <a:xfrm flipV="1">
              <a:off x="3979463" y="2377419"/>
              <a:ext cx="0" cy="91101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C5F6511-7AE1-4AE6-831F-6026DAB30C2E}"/>
                </a:ext>
              </a:extLst>
            </p:cNvPr>
            <p:cNvCxnSpPr/>
            <p:nvPr/>
          </p:nvCxnSpPr>
          <p:spPr>
            <a:xfrm>
              <a:off x="3979463" y="2377419"/>
              <a:ext cx="1840715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7DB4770-7F3D-4272-996A-E4A7BF69970C}"/>
                </a:ext>
              </a:extLst>
            </p:cNvPr>
            <p:cNvCxnSpPr/>
            <p:nvPr/>
          </p:nvCxnSpPr>
          <p:spPr>
            <a:xfrm>
              <a:off x="5820178" y="2377419"/>
              <a:ext cx="0" cy="917725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6EB12FF-439D-4364-8550-395A1CEBA0C6}"/>
                </a:ext>
              </a:extLst>
            </p:cNvPr>
            <p:cNvCxnSpPr/>
            <p:nvPr/>
          </p:nvCxnSpPr>
          <p:spPr>
            <a:xfrm flipH="1">
              <a:off x="5358864" y="3295144"/>
              <a:ext cx="461314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3838CFA-B07A-4362-8914-4FCA2DD9F087}"/>
                </a:ext>
              </a:extLst>
            </p:cNvPr>
            <p:cNvCxnSpPr/>
            <p:nvPr/>
          </p:nvCxnSpPr>
          <p:spPr>
            <a:xfrm flipV="1">
              <a:off x="5358864" y="2825404"/>
              <a:ext cx="0" cy="46974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DEA570D-B50C-4A09-A5E8-C59F3F65F443}"/>
                </a:ext>
              </a:extLst>
            </p:cNvPr>
            <p:cNvCxnSpPr/>
            <p:nvPr/>
          </p:nvCxnSpPr>
          <p:spPr>
            <a:xfrm flipH="1" flipV="1">
              <a:off x="4420808" y="2825404"/>
              <a:ext cx="938056" cy="671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E80CD51-498A-47B9-B42D-5A9537772AAC}"/>
                </a:ext>
              </a:extLst>
            </p:cNvPr>
            <p:cNvCxnSpPr/>
            <p:nvPr/>
          </p:nvCxnSpPr>
          <p:spPr>
            <a:xfrm>
              <a:off x="4420808" y="2825403"/>
              <a:ext cx="0" cy="45579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33F204F-B66A-4E2C-9516-7F71BED2E85B}"/>
              </a:ext>
            </a:extLst>
          </p:cNvPr>
          <p:cNvGrpSpPr/>
          <p:nvPr/>
        </p:nvGrpSpPr>
        <p:grpSpPr>
          <a:xfrm>
            <a:off x="3721313" y="3375910"/>
            <a:ext cx="923351" cy="909872"/>
            <a:chOff x="3967684" y="3541353"/>
            <a:chExt cx="923351" cy="90987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7084C9-2656-43BE-A91F-A30477761740}"/>
                </a:ext>
              </a:extLst>
            </p:cNvPr>
            <p:cNvCxnSpPr/>
            <p:nvPr/>
          </p:nvCxnSpPr>
          <p:spPr>
            <a:xfrm>
              <a:off x="4878304" y="3541353"/>
              <a:ext cx="0" cy="909872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762279-46B7-4255-A98D-11AD151C8A65}"/>
                </a:ext>
              </a:extLst>
            </p:cNvPr>
            <p:cNvCxnSpPr/>
            <p:nvPr/>
          </p:nvCxnSpPr>
          <p:spPr>
            <a:xfrm flipH="1">
              <a:off x="4420808" y="3541353"/>
              <a:ext cx="457496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094FAB5-4478-4E2E-8C21-06B1A8B90363}"/>
                </a:ext>
              </a:extLst>
            </p:cNvPr>
            <p:cNvCxnSpPr/>
            <p:nvPr/>
          </p:nvCxnSpPr>
          <p:spPr>
            <a:xfrm>
              <a:off x="4435245" y="3541353"/>
              <a:ext cx="0" cy="454082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A2A73CE-A5BE-43FC-8000-6338A34C5D8C}"/>
                </a:ext>
              </a:extLst>
            </p:cNvPr>
            <p:cNvCxnSpPr/>
            <p:nvPr/>
          </p:nvCxnSpPr>
          <p:spPr>
            <a:xfrm flipH="1">
              <a:off x="3967684" y="3995435"/>
              <a:ext cx="467561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58E054C-B31D-4F76-A2A7-C6A17D54AC39}"/>
                </a:ext>
              </a:extLst>
            </p:cNvPr>
            <p:cNvCxnSpPr/>
            <p:nvPr/>
          </p:nvCxnSpPr>
          <p:spPr>
            <a:xfrm>
              <a:off x="3979463" y="3995435"/>
              <a:ext cx="0" cy="45579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BA7C1EB-83E3-4CB1-9DAD-83EEF2236BAC}"/>
                </a:ext>
              </a:extLst>
            </p:cNvPr>
            <p:cNvCxnSpPr/>
            <p:nvPr/>
          </p:nvCxnSpPr>
          <p:spPr>
            <a:xfrm>
              <a:off x="3979463" y="4451225"/>
              <a:ext cx="911572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1412394-55DA-434B-ABAC-7E69B78A8412}"/>
              </a:ext>
            </a:extLst>
          </p:cNvPr>
          <p:cNvGrpSpPr/>
          <p:nvPr/>
        </p:nvGrpSpPr>
        <p:grpSpPr>
          <a:xfrm flipH="1">
            <a:off x="4697557" y="3375910"/>
            <a:ext cx="923351" cy="909872"/>
            <a:chOff x="3967684" y="3541353"/>
            <a:chExt cx="923351" cy="909872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383FE63-0ADB-4B3F-B065-C3CC019BA5B6}"/>
                </a:ext>
              </a:extLst>
            </p:cNvPr>
            <p:cNvCxnSpPr/>
            <p:nvPr/>
          </p:nvCxnSpPr>
          <p:spPr>
            <a:xfrm>
              <a:off x="4878304" y="3541353"/>
              <a:ext cx="0" cy="909872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687657-3933-43C9-BAB2-8739EB7412AB}"/>
                </a:ext>
              </a:extLst>
            </p:cNvPr>
            <p:cNvCxnSpPr/>
            <p:nvPr/>
          </p:nvCxnSpPr>
          <p:spPr>
            <a:xfrm flipH="1">
              <a:off x="4420808" y="3541353"/>
              <a:ext cx="457496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F29C6CC-4D19-4C13-AC2B-2CF7F660D762}"/>
                </a:ext>
              </a:extLst>
            </p:cNvPr>
            <p:cNvCxnSpPr/>
            <p:nvPr/>
          </p:nvCxnSpPr>
          <p:spPr>
            <a:xfrm>
              <a:off x="4435245" y="3541353"/>
              <a:ext cx="0" cy="454082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A1F9744-43E6-498E-B640-5EAD221F09F9}"/>
                </a:ext>
              </a:extLst>
            </p:cNvPr>
            <p:cNvCxnSpPr/>
            <p:nvPr/>
          </p:nvCxnSpPr>
          <p:spPr>
            <a:xfrm flipH="1">
              <a:off x="3967684" y="3995435"/>
              <a:ext cx="467561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331F87D-C714-404C-A52B-DA53C24DB32D}"/>
                </a:ext>
              </a:extLst>
            </p:cNvPr>
            <p:cNvCxnSpPr/>
            <p:nvPr/>
          </p:nvCxnSpPr>
          <p:spPr>
            <a:xfrm>
              <a:off x="3979463" y="3995435"/>
              <a:ext cx="0" cy="45579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2EF3EAB-E633-4665-B8BD-4A8F6B499DCC}"/>
                </a:ext>
              </a:extLst>
            </p:cNvPr>
            <p:cNvCxnSpPr/>
            <p:nvPr/>
          </p:nvCxnSpPr>
          <p:spPr>
            <a:xfrm>
              <a:off x="3979463" y="4451225"/>
              <a:ext cx="911572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BC5BAAA9-AF3D-4106-AD44-15F064D35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4792" y="2783303"/>
            <a:ext cx="825594" cy="1502479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4399A13E-E77F-4570-A923-82EFBFE67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14140" y="1322802"/>
            <a:ext cx="825594" cy="150247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2F20366-855C-4B47-89F6-0101DD8CD7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07" y="4459287"/>
            <a:ext cx="740514" cy="5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18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238</Words>
  <Application>Microsoft Office PowerPoint</Application>
  <PresentationFormat>On-screen Show (16:9)</PresentationFormat>
  <Paragraphs>57</Paragraphs>
  <Slides>27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Catamaran</vt:lpstr>
      <vt:lpstr>Gotham Black</vt:lpstr>
      <vt:lpstr>Gotham Medium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Therese Y. Casalme</dc:creator>
  <cp:lastModifiedBy>Karen Therese Y. Casalme</cp:lastModifiedBy>
  <cp:revision>64</cp:revision>
  <dcterms:modified xsi:type="dcterms:W3CDTF">2022-06-20T01:45:44Z</dcterms:modified>
</cp:coreProperties>
</file>